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92" r:id="rId12"/>
    <p:sldId id="294" r:id="rId13"/>
    <p:sldId id="291" r:id="rId14"/>
    <p:sldId id="267" r:id="rId15"/>
    <p:sldId id="268" r:id="rId16"/>
    <p:sldId id="278" r:id="rId17"/>
    <p:sldId id="270" r:id="rId18"/>
    <p:sldId id="271" r:id="rId19"/>
    <p:sldId id="272" r:id="rId20"/>
    <p:sldId id="274" r:id="rId21"/>
    <p:sldId id="275" r:id="rId22"/>
    <p:sldId id="276" r:id="rId23"/>
    <p:sldId id="293" r:id="rId24"/>
    <p:sldId id="277" r:id="rId25"/>
    <p:sldId id="279" r:id="rId26"/>
    <p:sldId id="281" r:id="rId27"/>
    <p:sldId id="280" r:id="rId28"/>
    <p:sldId id="282" r:id="rId29"/>
    <p:sldId id="285" r:id="rId30"/>
    <p:sldId id="284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94660"/>
  </p:normalViewPr>
  <p:slideViewPr>
    <p:cSldViewPr snapToGrid="0">
      <p:cViewPr varScale="1">
        <p:scale>
          <a:sx n="71" d="100"/>
          <a:sy n="71" d="100"/>
        </p:scale>
        <p:origin x="2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1916-74D8-40B0-990F-41164A670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EA151-039F-4013-9EA3-D47DA6389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4D915-4D73-4FBC-BB48-9F16E584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877B-158E-44F7-BB85-2F798DB6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D0641-6D4F-4B22-84A7-1F90E601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5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1B32-665C-4983-BE57-D6071318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736C4-F150-4340-950D-6F2C6EDFA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0D718-334E-4E5D-9A1D-A3A1FCA7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FEF07-06C6-4EAB-ACA6-35261D4D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2C5FA-562A-4777-87F6-94BEBA20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17513-1110-4619-BC6D-8671060AB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B2C86-EA0F-4FEC-803B-680F24094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74D78-AE2C-449D-A123-2B13272AD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92F19-6FE8-40D9-A66B-6322CBC7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D86F6-5D95-424A-9081-63BE2593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1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C2DC-C158-4640-A9E0-41A159C4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5AED3-515F-49CB-8E8D-8C4E8A2C1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F82F-4FAD-4B0C-8D25-9EEB1FD4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7D53-266C-40DE-B00E-ADA620FD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F7182-89C7-4FB1-8721-830F47D3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9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7080-9D6E-4286-92A5-0F50CF40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89535-C211-4BBD-8B50-3DB757EAD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E7EB6-2D46-4A3D-9A77-8936E43F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5DD96-D26C-46CF-A091-94BD6C7B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2F99E-9C89-49E8-9E8D-C87E1176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4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CFD9-0FDA-4614-8515-4A058F49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5EDC5-FFAE-44A2-A5B3-0912EAD87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24431-17C5-4CAD-9717-23758AC55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365A9-1017-4C06-A118-FB968B5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72D0-6E91-408E-B08B-662E07AC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9ECA1-8CD6-414F-97AF-0A8B593B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9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8D9F-EEDF-4D81-8134-7D4E905A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E0F09-0BAC-49C1-906B-B388B0285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EAA55-C8B2-4AD4-A033-5D5FB73F5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8F383-A061-4926-BEF4-3B548D4D9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82B54-6840-4379-BCCC-521D08997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A14BF-E1C0-4314-9A0B-80B11478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BE43B-082A-4208-ACD3-2CEBFFAD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72F71-8D9D-499B-820F-EA76522B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6BB6-E13F-4A0C-B4BF-115B40F3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263EF-C500-4448-8615-366976C1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FE71C-7FFF-4A6D-B5DF-8925AD79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44DA0-37B4-4F6F-9008-95C129F0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1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27E08-07C2-4936-876E-76F3C325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85451-2E90-4F10-870D-725F8B1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C2BA2-539F-4E56-9D80-EA03C05F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7340-98F8-4980-A195-383BDB2D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7F7EE-3800-422A-816B-6BCA84441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6EF35-0595-4C01-ABF8-C58192E66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62E52-E426-48EA-9974-7139B8FE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2D712-ECF9-46AE-A06E-C5319A41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E1720-C097-4F95-807F-3A5533D7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7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293B-9B34-4739-90FE-AB259E3D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7582FD-6028-4DE0-8144-053939345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ECCD7-663C-4860-B7EA-33FCBEFCB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6190B-567B-4150-8834-6FAF6770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7971F-66C8-4EDD-9220-86178FBE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2AFB4-3FF6-48B8-A720-48292622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9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412DC-51AD-4AE7-9AB7-39C08532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6D870-3DFA-4079-885D-208C3DC8C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3C161-9C3C-4D08-8498-917B4A219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2AB88-6EE3-475F-9D74-766C187D4520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B20D1-DA4D-4EC6-9F28-B4A6BC3DE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58FAF-9C76-49F7-9D21-27938A0EA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9BBD9-6D56-49DC-B3D3-7826DE6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982F-90B1-46C0-9179-CAB7381F5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Sprocs</a:t>
            </a:r>
            <a:r>
              <a:rPr lang="en-US" dirty="0"/>
              <a:t>, Triggers, Rules, Defaults</a:t>
            </a:r>
          </a:p>
        </p:txBody>
      </p:sp>
    </p:spTree>
    <p:extLst>
      <p:ext uri="{BB962C8B-B14F-4D97-AF65-F5344CB8AC3E}">
        <p14:creationId xmlns:p14="http://schemas.microsoft.com/office/powerpoint/2010/main" val="28077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F2E2-7DBC-433A-A29B-ECE4903B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26ED8-7C2C-4315-BABA-1D910AC95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CDC64-9F89-4F8E-BC97-078A0D53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570E94-6A5F-44CC-AD6E-D7A60F4980F7}"/>
              </a:ext>
            </a:extLst>
          </p:cNvPr>
          <p:cNvSpPr/>
          <p:nvPr/>
        </p:nvSpPr>
        <p:spPr>
          <a:xfrm rot="10800000">
            <a:off x="4961964" y="5280352"/>
            <a:ext cx="847165" cy="41685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7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3D69-C724-465A-91B1-1AF63EDC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Constraints (CN)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5A81-F8EC-4296-91D8-10CF04F74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Constraints are parameters used to design your database.</a:t>
            </a:r>
          </a:p>
          <a:p>
            <a:pPr marL="457200" indent="-457200"/>
            <a:r>
              <a:rPr lang="en-US" dirty="0"/>
              <a:t>They are made up of: Triggers, Rules, Defaults, Checks (CK)</a:t>
            </a:r>
          </a:p>
          <a:p>
            <a:pPr marL="457200" indent="-457200"/>
            <a:r>
              <a:rPr lang="en-US" dirty="0"/>
              <a:t>They work like SPROCs insofar as you save them and execute them.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Rules and Defaults are a special kind of CN in that they are “bound” to specific columns; </a:t>
            </a:r>
          </a:p>
          <a:p>
            <a:pPr marL="914400" lvl="1" indent="-457200"/>
            <a:r>
              <a:rPr lang="en-US" dirty="0"/>
              <a:t>they can also be unbound, </a:t>
            </a:r>
          </a:p>
          <a:p>
            <a:pPr marL="914400" lvl="1" indent="-457200"/>
            <a:r>
              <a:rPr lang="en-US" dirty="0"/>
              <a:t>and used for multiple bindings to columns on different tables.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0CBE-9573-4E94-B434-C7BF36B6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Adding Parameters to SPROCs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FBC0-E64E-4CE0-AB44-8E37065F9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593"/>
            <a:ext cx="10515600" cy="1159988"/>
          </a:xfrm>
        </p:spPr>
        <p:txBody>
          <a:bodyPr/>
          <a:lstStyle/>
          <a:p>
            <a:r>
              <a:rPr lang="en-US" dirty="0"/>
              <a:t>Think of this as using variables to dial in your query: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4A11A-66AC-4974-90CA-F472C416B894}"/>
              </a:ext>
            </a:extLst>
          </p:cNvPr>
          <p:cNvSpPr txBox="1"/>
          <p:nvPr/>
        </p:nvSpPr>
        <p:spPr>
          <a:xfrm>
            <a:off x="1485900" y="4223781"/>
            <a:ext cx="922020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PROCEDURE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SelectAllCustomers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@City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(30), 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nvarchar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(10)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AS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Customers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City = @City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GO;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6F9AE-2ABF-41EE-AC26-7D92E83DDBD6}"/>
              </a:ext>
            </a:extLst>
          </p:cNvPr>
          <p:cNvSpPr txBox="1"/>
          <p:nvPr/>
        </p:nvSpPr>
        <p:spPr>
          <a:xfrm>
            <a:off x="1485900" y="5701109"/>
            <a:ext cx="92202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SelectAllCustomers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City =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"London"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"WA1 1DP"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2438C-DA64-4503-9C18-EAA1DEA9017F}"/>
              </a:ext>
            </a:extLst>
          </p:cNvPr>
          <p:cNvSpPr txBox="1"/>
          <p:nvPr/>
        </p:nvSpPr>
        <p:spPr>
          <a:xfrm>
            <a:off x="1485900" y="2242587"/>
            <a:ext cx="922020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PROCEDURE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SelectAllCustomers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AS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Customers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GO;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56395-0CF6-410C-ADC0-76023DF3F91E}"/>
              </a:ext>
            </a:extLst>
          </p:cNvPr>
          <p:cNvSpPr txBox="1"/>
          <p:nvPr/>
        </p:nvSpPr>
        <p:spPr>
          <a:xfrm>
            <a:off x="1485900" y="3442916"/>
            <a:ext cx="92202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SelectAllCustomers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2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F700-C2A2-4CDB-9465-71B70535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      Triggers </a:t>
            </a:r>
            <a:r>
              <a:rPr lang="en-US" sz="3600" dirty="0"/>
              <a:t>(“fire” like a SPROC exec)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9A61-033B-4DAF-B6C1-A71E4D01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41" y="1690688"/>
            <a:ext cx="11958917" cy="4351338"/>
          </a:xfrm>
        </p:spPr>
        <p:txBody>
          <a:bodyPr numCol="2" spcCol="0"/>
          <a:lstStyle/>
          <a:p>
            <a:r>
              <a:rPr lang="en-US" sz="3200" dirty="0"/>
              <a:t>DDL (server or database level)</a:t>
            </a:r>
          </a:p>
          <a:p>
            <a:pPr lvl="1"/>
            <a:r>
              <a:rPr lang="en-US" sz="2800" dirty="0"/>
              <a:t>Events: Create, Alter, Drop</a:t>
            </a:r>
          </a:p>
          <a:p>
            <a:pPr lvl="1"/>
            <a:r>
              <a:rPr lang="en-US" dirty="0"/>
              <a:t>ON [database , server]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DML (table level) </a:t>
            </a:r>
          </a:p>
          <a:p>
            <a:pPr lvl="1"/>
            <a:r>
              <a:rPr lang="en-US" sz="2800" dirty="0"/>
              <a:t>Events: Insert, Update, Delete</a:t>
            </a:r>
          </a:p>
          <a:p>
            <a:pPr lvl="1"/>
            <a:r>
              <a:rPr lang="en-US" sz="2800" dirty="0"/>
              <a:t>ON [</a:t>
            </a:r>
            <a:r>
              <a:rPr lang="en-US" sz="2800" dirty="0" err="1"/>
              <a:t>tablename</a:t>
            </a:r>
            <a:r>
              <a:rPr lang="en-US" sz="2800" dirty="0"/>
              <a:t>]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Types of DML Triggers</a:t>
            </a:r>
          </a:p>
          <a:p>
            <a:pPr lvl="1"/>
            <a:r>
              <a:rPr lang="en-US" sz="2800" dirty="0"/>
              <a:t>For/After  </a:t>
            </a:r>
            <a:r>
              <a:rPr lang="en-US" dirty="0"/>
              <a:t>(fires an action after event)</a:t>
            </a:r>
            <a:endParaRPr lang="en-US" sz="2800" dirty="0"/>
          </a:p>
          <a:p>
            <a:pPr lvl="1"/>
            <a:r>
              <a:rPr lang="en-US" sz="2800" dirty="0"/>
              <a:t>Instead of  </a:t>
            </a:r>
            <a:r>
              <a:rPr lang="en-US" dirty="0"/>
              <a:t>(prevent or divert change)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9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7C18-9512-463F-9014-D5FFEC57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6128B-930F-4E33-8942-158BC9EB5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automated system action you create as a stored procedure. </a:t>
            </a:r>
          </a:p>
          <a:p>
            <a:endParaRPr lang="en-US" dirty="0"/>
          </a:p>
          <a:p>
            <a:r>
              <a:rPr lang="en-US" dirty="0"/>
              <a:t>Syntax: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868AC-3BC6-4FC5-8AED-EABD7545E3E7}"/>
              </a:ext>
            </a:extLst>
          </p:cNvPr>
          <p:cNvSpPr txBox="1"/>
          <p:nvPr/>
        </p:nvSpPr>
        <p:spPr>
          <a:xfrm>
            <a:off x="2528046" y="2922494"/>
            <a:ext cx="5567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TRIGGER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ddl_create_database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CREATE_DATABASE  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'Database Created.'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94C17F-4945-4E8F-A8BE-66421B2F7598}"/>
              </a:ext>
            </a:extLst>
          </p:cNvPr>
          <p:cNvSpPr/>
          <p:nvPr/>
        </p:nvSpPr>
        <p:spPr>
          <a:xfrm rot="10800000">
            <a:off x="8095129" y="2889857"/>
            <a:ext cx="1317812" cy="3496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2B0C7F6-C283-4778-9AA2-970F15D60987}"/>
              </a:ext>
            </a:extLst>
          </p:cNvPr>
          <p:cNvSpPr/>
          <p:nvPr/>
        </p:nvSpPr>
        <p:spPr>
          <a:xfrm rot="10800000">
            <a:off x="8379758" y="3239481"/>
            <a:ext cx="1317812" cy="3496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0BDAE4E-E696-41F9-8BE9-489F068F915C}"/>
              </a:ext>
            </a:extLst>
          </p:cNvPr>
          <p:cNvSpPr/>
          <p:nvPr/>
        </p:nvSpPr>
        <p:spPr>
          <a:xfrm rot="10800000">
            <a:off x="8650941" y="3603615"/>
            <a:ext cx="1317812" cy="3496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D7578A8-A366-4C9C-B987-0E58FB9808AE}"/>
              </a:ext>
            </a:extLst>
          </p:cNvPr>
          <p:cNvSpPr/>
          <p:nvPr/>
        </p:nvSpPr>
        <p:spPr>
          <a:xfrm rot="10800000">
            <a:off x="8884022" y="3967749"/>
            <a:ext cx="1317812" cy="3496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781FA-1D64-465B-A625-70CE00074091}"/>
              </a:ext>
            </a:extLst>
          </p:cNvPr>
          <p:cNvSpPr txBox="1"/>
          <p:nvPr/>
        </p:nvSpPr>
        <p:spPr>
          <a:xfrm>
            <a:off x="9697571" y="2785928"/>
            <a:ext cx="234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Naming Convention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Level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     Firing Event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          Action</a:t>
            </a:r>
          </a:p>
        </p:txBody>
      </p:sp>
    </p:spTree>
    <p:extLst>
      <p:ext uri="{BB962C8B-B14F-4D97-AF65-F5344CB8AC3E}">
        <p14:creationId xmlns:p14="http://schemas.microsoft.com/office/powerpoint/2010/main" val="139729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FE19-4FA4-4F14-B734-9053996C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7C83-0359-401D-92A9-BA7AACCE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D801E-343F-4312-AB53-B0E49FFF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98FCAFC-30F9-4542-A42F-96B6F6DF26BB}"/>
              </a:ext>
            </a:extLst>
          </p:cNvPr>
          <p:cNvSpPr/>
          <p:nvPr/>
        </p:nvSpPr>
        <p:spPr>
          <a:xfrm>
            <a:off x="-331694" y="5199529"/>
            <a:ext cx="555812" cy="4303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04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D520-0087-4F5B-AE86-66F5D029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BA76-774F-485A-B657-FE842239B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140A5-C44A-48DF-8A2E-CC09CF43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1034E7D-06B9-4F6D-AEF6-48FEC9CF856A}"/>
              </a:ext>
            </a:extLst>
          </p:cNvPr>
          <p:cNvSpPr/>
          <p:nvPr/>
        </p:nvSpPr>
        <p:spPr>
          <a:xfrm>
            <a:off x="-396689" y="5154706"/>
            <a:ext cx="815789" cy="66338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A90CC0C-4029-4B5B-A048-1712EB8201ED}"/>
              </a:ext>
            </a:extLst>
          </p:cNvPr>
          <p:cNvSpPr/>
          <p:nvPr/>
        </p:nvSpPr>
        <p:spPr>
          <a:xfrm rot="11477907">
            <a:off x="4634752" y="1550380"/>
            <a:ext cx="2420471" cy="41555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9BD0-3D66-4D2E-BF0D-AAF545C409EC}"/>
              </a:ext>
            </a:extLst>
          </p:cNvPr>
          <p:cNvSpPr txBox="1"/>
          <p:nvPr/>
        </p:nvSpPr>
        <p:spPr>
          <a:xfrm>
            <a:off x="7333129" y="1825625"/>
            <a:ext cx="24549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Server level trigger</a:t>
            </a:r>
          </a:p>
        </p:txBody>
      </p:sp>
    </p:spTree>
    <p:extLst>
      <p:ext uri="{BB962C8B-B14F-4D97-AF65-F5344CB8AC3E}">
        <p14:creationId xmlns:p14="http://schemas.microsoft.com/office/powerpoint/2010/main" val="337931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8610-B7CC-4A10-B007-A89E42F5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14E3-4D65-40D6-8643-9CB25901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89ECB-CA6C-4B8F-8BF5-9B2BA6C5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B5B7A13-6BB3-49BF-8E07-1729EEB41DAA}"/>
              </a:ext>
            </a:extLst>
          </p:cNvPr>
          <p:cNvSpPr/>
          <p:nvPr/>
        </p:nvSpPr>
        <p:spPr>
          <a:xfrm>
            <a:off x="277906" y="4276165"/>
            <a:ext cx="690282" cy="4572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6752220-E392-4C50-BCDD-1BEB160589D7}"/>
              </a:ext>
            </a:extLst>
          </p:cNvPr>
          <p:cNvSpPr/>
          <p:nvPr/>
        </p:nvSpPr>
        <p:spPr>
          <a:xfrm rot="11115261">
            <a:off x="4863353" y="1631577"/>
            <a:ext cx="2465294" cy="5647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62A85-A3F7-414D-B654-65D800F0982A}"/>
              </a:ext>
            </a:extLst>
          </p:cNvPr>
          <p:cNvSpPr txBox="1"/>
          <p:nvPr/>
        </p:nvSpPr>
        <p:spPr>
          <a:xfrm>
            <a:off x="7700682" y="1913965"/>
            <a:ext cx="264458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Database level trigger</a:t>
            </a:r>
          </a:p>
        </p:txBody>
      </p:sp>
    </p:spTree>
    <p:extLst>
      <p:ext uri="{BB962C8B-B14F-4D97-AF65-F5344CB8AC3E}">
        <p14:creationId xmlns:p14="http://schemas.microsoft.com/office/powerpoint/2010/main" val="61392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F31A-3D55-41E7-B162-5DAF4B96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4442"/>
            <a:ext cx="1110278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Let’s try it out (server level trigger – create database)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9964B-B6D9-478F-BCAA-A2BB5992A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4352"/>
            <a:ext cx="10134600" cy="54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5196-BC4D-4877-8A7B-0B7B13BC5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9A5F0-7A71-4623-B554-EE855747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0" y="1165412"/>
            <a:ext cx="11143131" cy="56925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B3CDFC-D21E-4CEF-8552-5DFED1F98848}"/>
              </a:ext>
            </a:extLst>
          </p:cNvPr>
          <p:cNvSpPr txBox="1"/>
          <p:nvPr/>
        </p:nvSpPr>
        <p:spPr>
          <a:xfrm>
            <a:off x="2599765" y="1577788"/>
            <a:ext cx="480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trigger to give the use feedback - solves the “blinking cursor problem”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9FE87B6-F65C-4486-9C45-518E2A478C20}"/>
              </a:ext>
            </a:extLst>
          </p:cNvPr>
          <p:cNvSpPr/>
          <p:nvPr/>
        </p:nvSpPr>
        <p:spPr>
          <a:xfrm rot="11897055">
            <a:off x="1855694" y="1825625"/>
            <a:ext cx="645459" cy="258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1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B764-0D04-4459-934A-9A3C0A70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SPROCs (Stored Procedures)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5B85-C8EC-427A-B928-50B13F805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7"/>
            <a:ext cx="10515600" cy="4873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Syntax: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Think of these as pre-prepped selects that you don’t have to save in a file and cut and paste, or launch from .</a:t>
            </a:r>
            <a:r>
              <a:rPr lang="en-US" dirty="0" err="1"/>
              <a:t>sql</a:t>
            </a:r>
            <a:r>
              <a:rPr lang="en-US" dirty="0"/>
              <a:t> file (right click open with…)</a:t>
            </a:r>
          </a:p>
          <a:p>
            <a:r>
              <a:rPr lang="en-US" dirty="0"/>
              <a:t>They execute directly from SSMS.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41C61-1FE5-4F7F-9F3B-40FAE5B0FCA9}"/>
              </a:ext>
            </a:extLst>
          </p:cNvPr>
          <p:cNvSpPr txBox="1"/>
          <p:nvPr/>
        </p:nvSpPr>
        <p:spPr>
          <a:xfrm>
            <a:off x="2447365" y="1690688"/>
            <a:ext cx="4114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Create PROC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begin</a:t>
            </a:r>
          </a:p>
          <a:p>
            <a:r>
              <a:rPr lang="en-US" dirty="0">
                <a:solidFill>
                  <a:srgbClr val="FF0000"/>
                </a:solidFill>
              </a:rPr>
              <a:t>select </a:t>
            </a:r>
            <a:r>
              <a:rPr lang="en-US" dirty="0" err="1">
                <a:solidFill>
                  <a:srgbClr val="FF0000"/>
                </a:solidFill>
              </a:rPr>
              <a:t>lastName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from nurse</a:t>
            </a:r>
          </a:p>
          <a:p>
            <a:r>
              <a:rPr lang="en-US" dirty="0">
                <a:solidFill>
                  <a:srgbClr val="FF0000"/>
                </a:solidFill>
              </a:rPr>
              <a:t>where </a:t>
            </a:r>
            <a:r>
              <a:rPr lang="en-US" dirty="0" err="1">
                <a:solidFill>
                  <a:srgbClr val="FF0000"/>
                </a:solidFill>
              </a:rPr>
              <a:t>lastname</a:t>
            </a:r>
            <a:r>
              <a:rPr lang="en-US" dirty="0">
                <a:solidFill>
                  <a:srgbClr val="FF0000"/>
                </a:solidFill>
              </a:rPr>
              <a:t> like 'S%'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end;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8956-71A9-432F-B73D-71DD0DE1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try database level Trigger (create table)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85CB-0FC9-4E91-A81D-C5D2CEAF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A4EC-2086-4741-B02F-DE83C4DF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1425388"/>
            <a:ext cx="10793507" cy="54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9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F24FB-C2A3-472E-9694-07B554EA0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3D4D4-B899-46AA-A54A-F31CC387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448234"/>
            <a:ext cx="11053483" cy="6409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3ABC8A-BBBB-492D-843C-B60374D80428}"/>
              </a:ext>
            </a:extLst>
          </p:cNvPr>
          <p:cNvSpPr txBox="1"/>
          <p:nvPr/>
        </p:nvSpPr>
        <p:spPr>
          <a:xfrm>
            <a:off x="2922495" y="2070847"/>
            <a:ext cx="4805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thing here: “did I create the table?”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Oh, yes I did, the system just sent me a message.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DBCAE8B-9CE9-4BC0-8F02-15C9AEDF944F}"/>
              </a:ext>
            </a:extLst>
          </p:cNvPr>
          <p:cNvSpPr/>
          <p:nvPr/>
        </p:nvSpPr>
        <p:spPr>
          <a:xfrm rot="11011101">
            <a:off x="1742423" y="2086748"/>
            <a:ext cx="524435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2A87-CEAC-4CC1-BE9E-305BDE5B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Triggers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888F2-3FD4-47FA-B8B9-9FFCE2445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8" y="1582271"/>
            <a:ext cx="12097871" cy="45812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are hard to learn, can be hard to trace through the system.</a:t>
            </a:r>
          </a:p>
          <a:p>
            <a:r>
              <a:rPr lang="en-US" dirty="0"/>
              <a:t>Syntax heavy, rigid, can block operations and slow down performance.</a:t>
            </a:r>
          </a:p>
          <a:p>
            <a:r>
              <a:rPr lang="en-US" dirty="0"/>
              <a:t>Very advanced, very complex. </a:t>
            </a:r>
          </a:p>
          <a:p>
            <a:r>
              <a:rPr lang="en-US" dirty="0"/>
              <a:t>Highly situational (DDL vs DML)</a:t>
            </a:r>
          </a:p>
          <a:p>
            <a:pPr lvl="1"/>
            <a:r>
              <a:rPr lang="en-US" dirty="0"/>
              <a:t>Usually done by DBA or admin, sometimes developer depending on permissions and roles.</a:t>
            </a:r>
          </a:p>
          <a:p>
            <a:pPr lvl="1"/>
            <a:r>
              <a:rPr lang="en-US" dirty="0"/>
              <a:t>Reason is you need certain permission levels depending on level of trigger and event.</a:t>
            </a:r>
          </a:p>
          <a:p>
            <a:pPr marL="0" indent="0">
              <a:buNone/>
            </a:pPr>
            <a:r>
              <a:rPr lang="en-US" dirty="0"/>
              <a:t>Very dangerous, so use with caution, and experiment with dummy data </a:t>
            </a:r>
            <a:r>
              <a:rPr lang="en-US" b="1" dirty="0"/>
              <a:t>a lot</a:t>
            </a:r>
            <a:r>
              <a:rPr lang="en-US" dirty="0"/>
              <a:t>!</a:t>
            </a:r>
          </a:p>
          <a:p>
            <a:r>
              <a:rPr lang="en-US" dirty="0"/>
              <a:t>You can do really cool things with them like prevent accidents/mistakes such as drops, deletes, updates and modifications. </a:t>
            </a:r>
          </a:p>
          <a:p>
            <a:pPr lvl="1"/>
            <a:r>
              <a:rPr lang="en-US" dirty="0"/>
              <a:t>Roles don’t always prevent mistakes, when the action is within a role. </a:t>
            </a:r>
          </a:p>
        </p:txBody>
      </p:sp>
    </p:spTree>
    <p:extLst>
      <p:ext uri="{BB962C8B-B14F-4D97-AF65-F5344CB8AC3E}">
        <p14:creationId xmlns:p14="http://schemas.microsoft.com/office/powerpoint/2010/main" val="50514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6914-4F6D-4BCD-984E-40F3E516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5" y="365125"/>
            <a:ext cx="1118795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Level (DML) Trigger:</a:t>
            </a:r>
            <a:br>
              <a:rPr lang="en-US" dirty="0"/>
            </a:br>
            <a:r>
              <a:rPr lang="en-US" sz="4000" dirty="0"/>
              <a:t>Using “Instead of” to Prevent a Delete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DDEA-1199-46AA-9C41-93C4D694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81918" cy="3378387"/>
          </a:xfrm>
        </p:spPr>
        <p:txBody>
          <a:bodyPr/>
          <a:lstStyle/>
          <a:p>
            <a:r>
              <a:rPr lang="en-US" dirty="0"/>
              <a:t>Table level trigger will prevent any row from being deleted. </a:t>
            </a:r>
          </a:p>
          <a:p>
            <a:r>
              <a:rPr lang="en-US" dirty="0"/>
              <a:t>Think of this as a try/catch.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1F9C3-66B5-4E5F-AB5E-FB9259D516DF}"/>
              </a:ext>
            </a:extLst>
          </p:cNvPr>
          <p:cNvSpPr txBox="1"/>
          <p:nvPr/>
        </p:nvSpPr>
        <p:spPr>
          <a:xfrm>
            <a:off x="6696636" y="1825625"/>
            <a:ext cx="501575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trigger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dml_delete_bed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bed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'you should never delete rows'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rollback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6AFB0-E5C3-477A-9211-02E4616CAD1F}"/>
              </a:ext>
            </a:extLst>
          </p:cNvPr>
          <p:cNvSpPr txBox="1"/>
          <p:nvPr/>
        </p:nvSpPr>
        <p:spPr>
          <a:xfrm>
            <a:off x="6696636" y="4087905"/>
            <a:ext cx="5015753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trigger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dml_delete_patient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patient </a:t>
            </a: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delete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'you should never delete rows'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rollback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8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830D-71AA-4371-AA69-3760C6C8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Rules and Defaults, versus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0C37-5FD5-4F05-A85F-1FD6AE9F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Some DBAs think Rules are deprecated. I have not seen Rules on the deprecated list. </a:t>
            </a:r>
          </a:p>
          <a:p>
            <a:r>
              <a:rPr lang="en-US" dirty="0"/>
              <a:t>I like them a lot, because I think they are easier to apply than Check Constraints, but they are harder to track because they are DB level and not table level. </a:t>
            </a:r>
          </a:p>
          <a:p>
            <a:r>
              <a:rPr lang="en-US" dirty="0"/>
              <a:t>You need to know about them because you might see them on Legacy SQL databases. </a:t>
            </a:r>
          </a:p>
          <a:p>
            <a:r>
              <a:rPr lang="en-US" dirty="0"/>
              <a:t>Most developers I talk with tell me they use Check (CK) as a primary constraint (CN) design. </a:t>
            </a:r>
          </a:p>
        </p:txBody>
      </p:sp>
    </p:spTree>
    <p:extLst>
      <p:ext uri="{BB962C8B-B14F-4D97-AF65-F5344CB8AC3E}">
        <p14:creationId xmlns:p14="http://schemas.microsoft.com/office/powerpoint/2010/main" val="137729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B929-923E-4C9C-A580-EBCBAD46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2687"/>
          </a:xfrm>
        </p:spPr>
        <p:txBody>
          <a:bodyPr/>
          <a:lstStyle/>
          <a:p>
            <a:pPr algn="ctr"/>
            <a:r>
              <a:rPr lang="en-US" dirty="0"/>
              <a:t>What are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61D7-B55D-4CD2-94DD-A9FB2BD7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698"/>
            <a:ext cx="10515600" cy="49981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Constraints that apply INDEPENDENTLY to any one or more columns you “bind the rule” on one or more than one table. </a:t>
            </a:r>
          </a:p>
          <a:p>
            <a:r>
              <a:rPr lang="en-US" dirty="0"/>
              <a:t>Rules work like Checks in that they limit the type of values that can be inserted/updated.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u="sng" dirty="0"/>
              <a:t>Commands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Exec </a:t>
            </a:r>
            <a:r>
              <a:rPr lang="en-US" dirty="0" err="1">
                <a:solidFill>
                  <a:srgbClr val="FF0000"/>
                </a:solidFill>
              </a:rPr>
              <a:t>sp</a:t>
            </a:r>
            <a:r>
              <a:rPr lang="en-US" dirty="0" err="1"/>
              <a:t>_Create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sp_Bind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sp_HelpText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sp_Depends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sp_Unbind</a:t>
            </a:r>
            <a:r>
              <a:rPr lang="en-US" dirty="0"/>
              <a:t> Rule</a:t>
            </a:r>
          </a:p>
          <a:p>
            <a:r>
              <a:rPr lang="en-US" dirty="0"/>
              <a:t>Exec </a:t>
            </a:r>
            <a:r>
              <a:rPr lang="en-US" dirty="0" err="1"/>
              <a:t>sp_Drop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72086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A591-F6E5-4D67-BBDD-00FB73C7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7" y="177802"/>
            <a:ext cx="11439525" cy="1325563"/>
          </a:xfrm>
        </p:spPr>
        <p:txBody>
          <a:bodyPr/>
          <a:lstStyle/>
          <a:p>
            <a:pPr algn="ctr"/>
            <a:r>
              <a:rPr lang="en-US" dirty="0"/>
              <a:t>Rules and Defaults, versus SPROCs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55EDB-A1E7-42D0-BCA7-748E36FACDCE}"/>
              </a:ext>
            </a:extLst>
          </p:cNvPr>
          <p:cNvSpPr/>
          <p:nvPr/>
        </p:nvSpPr>
        <p:spPr>
          <a:xfrm>
            <a:off x="3653117" y="3241545"/>
            <a:ext cx="609600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@State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'[A-Z][A-Z]'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sp_bindrule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Patient.State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’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808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sp_bindrule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Physician.State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F0F1B-D2D8-4266-97C1-CA9CB0776720}"/>
              </a:ext>
            </a:extLst>
          </p:cNvPr>
          <p:cNvSpPr txBox="1"/>
          <p:nvPr/>
        </p:nvSpPr>
        <p:spPr>
          <a:xfrm>
            <a:off x="2481542" y="5263735"/>
            <a:ext cx="843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had to add some more attributes to Physician, such as “state,” to make this practical.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7B7F2-9743-4353-A3CA-FB431597862D}"/>
              </a:ext>
            </a:extLst>
          </p:cNvPr>
          <p:cNvSpPr txBox="1"/>
          <p:nvPr/>
        </p:nvSpPr>
        <p:spPr>
          <a:xfrm>
            <a:off x="564777" y="1463452"/>
            <a:ext cx="116272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Rules and Defaults are different from SPROCs in that you “bind” them to specific columns on any table you like.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400" dirty="0"/>
              <a:t>               Example to try: </a:t>
            </a:r>
          </a:p>
        </p:txBody>
      </p:sp>
    </p:spTree>
    <p:extLst>
      <p:ext uri="{BB962C8B-B14F-4D97-AF65-F5344CB8AC3E}">
        <p14:creationId xmlns:p14="http://schemas.microsoft.com/office/powerpoint/2010/main" val="143934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4C15-3E2E-4656-A8EA-ED96210E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Rule example for you to try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10E3-6AA7-443A-A936-3CCFC843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Syntax: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E87CA-FFC1-4C8B-8792-C391B0DCF3EC}"/>
              </a:ext>
            </a:extLst>
          </p:cNvPr>
          <p:cNvSpPr txBox="1"/>
          <p:nvPr/>
        </p:nvSpPr>
        <p:spPr>
          <a:xfrm>
            <a:off x="2133600" y="1898469"/>
            <a:ext cx="6827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Hospital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HoursRule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@Hours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sp_bindrule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HoursRule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Assignment.Hours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sp_unbindrule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Assignment.hours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HoursRule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07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073A-18EC-4E91-8D1F-06A86236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Rules versus Checks (CK)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671A0-434E-42EB-9B9C-736D8C328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thing I don’t like is that I can’t quickly tell by looking at my table design, what column or columns the rule is bound. </a:t>
            </a:r>
          </a:p>
          <a:p>
            <a:endParaRPr lang="en-US" dirty="0"/>
          </a:p>
          <a:p>
            <a:r>
              <a:rPr lang="en-US" dirty="0"/>
              <a:t>So there is another command for that: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Syntax:                                               - What is that rule again?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- Where did I bind it?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D6E994-3F56-42BE-905D-F5DACD107809}"/>
              </a:ext>
            </a:extLst>
          </p:cNvPr>
          <p:cNvSpPr/>
          <p:nvPr/>
        </p:nvSpPr>
        <p:spPr>
          <a:xfrm>
            <a:off x="2682084" y="48619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sp_depends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D7EA1-09C5-4984-ABA3-83C39686A264}"/>
              </a:ext>
            </a:extLst>
          </p:cNvPr>
          <p:cNvSpPr/>
          <p:nvPr/>
        </p:nvSpPr>
        <p:spPr>
          <a:xfrm>
            <a:off x="2682084" y="4425145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sp_helptext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60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45EF-34D6-4FFE-ADFF-CCABA05A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lesson to know about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C0B1-0B28-4935-AB72-738AB760C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I want to use it instead of check constraint?</a:t>
            </a:r>
          </a:p>
          <a:p>
            <a:r>
              <a:rPr lang="en-US" dirty="0"/>
              <a:t>Well, if I know I will reuse it on other tables, than I can treat a “constraint” like a </a:t>
            </a:r>
            <a:r>
              <a:rPr lang="en-US" dirty="0" err="1"/>
              <a:t>Sproc</a:t>
            </a:r>
            <a:r>
              <a:rPr lang="en-US" dirty="0"/>
              <a:t> really.</a:t>
            </a:r>
          </a:p>
        </p:txBody>
      </p:sp>
    </p:spTree>
    <p:extLst>
      <p:ext uri="{BB962C8B-B14F-4D97-AF65-F5344CB8AC3E}">
        <p14:creationId xmlns:p14="http://schemas.microsoft.com/office/powerpoint/2010/main" val="417335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3EEB-D93B-4B78-BEEE-8F7A8421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12CFF-F83D-4224-946D-3A2A2291B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65A9C-32CB-49F8-827B-01A3CB72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7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89B3-676F-4D83-83D7-E30BE119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Defaults versus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A4935-0AE5-4F3C-BAFE-5D657590A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306"/>
            <a:ext cx="10515600" cy="4351338"/>
          </a:xfrm>
        </p:spPr>
        <p:txBody>
          <a:bodyPr/>
          <a:lstStyle/>
          <a:p>
            <a:r>
              <a:rPr lang="en-US" dirty="0"/>
              <a:t>Not like a CK constraint in a column. </a:t>
            </a:r>
            <a:r>
              <a:rPr lang="en-US" b="1" dirty="0"/>
              <a:t>It inserts a pre-set value. </a:t>
            </a:r>
          </a:p>
          <a:p>
            <a:r>
              <a:rPr lang="en-US" dirty="0"/>
              <a:t>Implemented like a Rule. You can create it, bind it, reuse it. </a:t>
            </a:r>
          </a:p>
          <a:p>
            <a:endParaRPr lang="en-US" sz="44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Syntax: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41B477-9F78-4120-8A2D-EEFCECD8F684}"/>
              </a:ext>
            </a:extLst>
          </p:cNvPr>
          <p:cNvSpPr/>
          <p:nvPr/>
        </p:nvSpPr>
        <p:spPr>
          <a:xfrm>
            <a:off x="2393576" y="3969616"/>
            <a:ext cx="4249271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SpecialtyDefault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'N/A'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B766C-576E-402D-937C-5227B7BED31B}"/>
              </a:ext>
            </a:extLst>
          </p:cNvPr>
          <p:cNvSpPr txBox="1"/>
          <p:nvPr/>
        </p:nvSpPr>
        <p:spPr>
          <a:xfrm>
            <a:off x="8041341" y="4985279"/>
            <a:ext cx="395791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StateRule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@State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'[A-Z][A-Z]'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4EE9B22-A986-4FDF-A7E7-1BC631AB811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42847" y="4292782"/>
            <a:ext cx="1398494" cy="991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980C88-9A09-46AB-B011-3D6BCC66C668}"/>
              </a:ext>
            </a:extLst>
          </p:cNvPr>
          <p:cNvSpPr txBox="1"/>
          <p:nvPr/>
        </p:nvSpPr>
        <p:spPr>
          <a:xfrm>
            <a:off x="6790765" y="4615947"/>
            <a:ext cx="110265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BE4CF-9432-4016-A3C8-5C18ED65883D}"/>
              </a:ext>
            </a:extLst>
          </p:cNvPr>
          <p:cNvSpPr txBox="1"/>
          <p:nvPr/>
        </p:nvSpPr>
        <p:spPr>
          <a:xfrm>
            <a:off x="300879" y="5446944"/>
            <a:ext cx="7458074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Biggest advantage comes when performing boring data entry. </a:t>
            </a:r>
          </a:p>
          <a:p>
            <a:r>
              <a:rPr lang="en-US" dirty="0"/>
              <a:t>For example, if everyone is from Florida, you can default state to ‘FL.’</a:t>
            </a:r>
          </a:p>
          <a:p>
            <a:r>
              <a:rPr lang="en-US" dirty="0"/>
              <a:t>Or when you are entering ‘dummy data’ – think default for phone, zip, email.</a:t>
            </a:r>
          </a:p>
          <a:p>
            <a:r>
              <a:rPr lang="en-US" dirty="0"/>
              <a:t>Another tool for reducing data entry errors.</a:t>
            </a:r>
          </a:p>
        </p:txBody>
      </p:sp>
    </p:spTree>
    <p:extLst>
      <p:ext uri="{BB962C8B-B14F-4D97-AF65-F5344CB8AC3E}">
        <p14:creationId xmlns:p14="http://schemas.microsoft.com/office/powerpoint/2010/main" val="3764531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BED6-7AEA-407C-BA4D-A0DD0147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B8D8-FF2E-4EFA-9DE8-1E456477C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2EB50-9D17-4B99-B582-99BFEF5D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35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CD84-25C6-49BB-BD21-7D48DA42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36651-4C76-4F0C-963D-980A5B5DA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AEAD1-3E51-4517-954C-35851E8A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0B56ADD-4C84-4698-98FD-1D1A91C7818D}"/>
              </a:ext>
            </a:extLst>
          </p:cNvPr>
          <p:cNvSpPr/>
          <p:nvPr/>
        </p:nvSpPr>
        <p:spPr>
          <a:xfrm>
            <a:off x="-209550" y="5031581"/>
            <a:ext cx="1257300" cy="33337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7CF8C-EB39-4B38-8226-7013D8C77564}"/>
              </a:ext>
            </a:extLst>
          </p:cNvPr>
          <p:cNvSpPr txBox="1"/>
          <p:nvPr/>
        </p:nvSpPr>
        <p:spPr>
          <a:xfrm>
            <a:off x="5991225" y="2019300"/>
            <a:ext cx="294322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default for specialty</a:t>
            </a:r>
          </a:p>
        </p:txBody>
      </p:sp>
    </p:spTree>
    <p:extLst>
      <p:ext uri="{BB962C8B-B14F-4D97-AF65-F5344CB8AC3E}">
        <p14:creationId xmlns:p14="http://schemas.microsoft.com/office/powerpoint/2010/main" val="275004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0B47-7D6A-4F30-AC23-051D5EBA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50FD3-6B94-425F-B730-E2159505A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B8E9B-802A-40B1-A69A-C674D4F1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9AC52-A3D2-405B-8615-70DA66288B1C}"/>
              </a:ext>
            </a:extLst>
          </p:cNvPr>
          <p:cNvSpPr txBox="1"/>
          <p:nvPr/>
        </p:nvSpPr>
        <p:spPr>
          <a:xfrm>
            <a:off x="5343525" y="2076450"/>
            <a:ext cx="39243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let’s bind it to the column</a:t>
            </a:r>
          </a:p>
        </p:txBody>
      </p:sp>
    </p:spTree>
    <p:extLst>
      <p:ext uri="{BB962C8B-B14F-4D97-AF65-F5344CB8AC3E}">
        <p14:creationId xmlns:p14="http://schemas.microsoft.com/office/powerpoint/2010/main" val="414474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1220-620E-4477-AFB4-11F7A597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8ACC5-16A8-4A0D-BD0B-D5850DDDE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D62DB-8D14-4910-8EFA-4DA17AFF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865D4-10BB-49CF-8757-D667F5A40DFB}"/>
              </a:ext>
            </a:extLst>
          </p:cNvPr>
          <p:cNvSpPr txBox="1"/>
          <p:nvPr/>
        </p:nvSpPr>
        <p:spPr>
          <a:xfrm>
            <a:off x="5448301" y="2686050"/>
            <a:ext cx="287655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And, Bob’s your uncle!</a:t>
            </a:r>
          </a:p>
        </p:txBody>
      </p:sp>
    </p:spTree>
    <p:extLst>
      <p:ext uri="{BB962C8B-B14F-4D97-AF65-F5344CB8AC3E}">
        <p14:creationId xmlns:p14="http://schemas.microsoft.com/office/powerpoint/2010/main" val="411838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AE3F-6403-4E00-9F62-960679C4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5D29-B76E-4039-8274-B8468942F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9C663-EF5A-43CE-A15A-5AAE0A76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440ACC6-48C8-4314-9E10-E401856B9CD2}"/>
              </a:ext>
            </a:extLst>
          </p:cNvPr>
          <p:cNvSpPr/>
          <p:nvPr/>
        </p:nvSpPr>
        <p:spPr>
          <a:xfrm rot="16200000">
            <a:off x="2228269" y="1117949"/>
            <a:ext cx="778855" cy="63649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9296-54AE-4BB6-931F-3A2A07ED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1ADD-8F54-4850-9D55-248E580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7587E-6145-4ACB-9521-C059BD13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753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EE3CAD4-495D-48CC-884D-9DE0382F36FC}"/>
              </a:ext>
            </a:extLst>
          </p:cNvPr>
          <p:cNvSpPr/>
          <p:nvPr/>
        </p:nvSpPr>
        <p:spPr>
          <a:xfrm>
            <a:off x="-268941" y="3576917"/>
            <a:ext cx="941294" cy="70821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2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4D23-AA61-42BA-8ABA-55C933A1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9E2F-4DC0-45A0-B3A0-6736C49D9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F91E7-B158-476E-ACCC-F35276A7E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1CD7822-6535-4046-9C75-B2A9397D2072}"/>
              </a:ext>
            </a:extLst>
          </p:cNvPr>
          <p:cNvSpPr/>
          <p:nvPr/>
        </p:nvSpPr>
        <p:spPr>
          <a:xfrm>
            <a:off x="215153" y="3854824"/>
            <a:ext cx="623047" cy="33169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4BD7-BD8B-4F9F-9FCE-2D53FBB7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21D2C-1BA9-4555-8643-B0EB5D53D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DF2E7-F43B-4481-8329-BDCAD93C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76F09D7-5D7D-45CD-A044-F31D0EAB5BAF}"/>
              </a:ext>
            </a:extLst>
          </p:cNvPr>
          <p:cNvSpPr/>
          <p:nvPr/>
        </p:nvSpPr>
        <p:spPr>
          <a:xfrm rot="10587488">
            <a:off x="2196654" y="3942149"/>
            <a:ext cx="1031508" cy="7100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36566-693E-4BD7-83FF-4E435CCD479F}"/>
              </a:ext>
            </a:extLst>
          </p:cNvPr>
          <p:cNvSpPr txBox="1"/>
          <p:nvPr/>
        </p:nvSpPr>
        <p:spPr>
          <a:xfrm>
            <a:off x="2651311" y="3559561"/>
            <a:ext cx="306593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Right clicks rule the world</a:t>
            </a:r>
          </a:p>
        </p:txBody>
      </p:sp>
    </p:spTree>
    <p:extLst>
      <p:ext uri="{BB962C8B-B14F-4D97-AF65-F5344CB8AC3E}">
        <p14:creationId xmlns:p14="http://schemas.microsoft.com/office/powerpoint/2010/main" val="292281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E0F4-AF8B-45A4-90E7-1BE8EF4A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3E2A7-0178-4D52-90A0-8FC90A56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FAD4F-EACC-4E10-BB29-DBB392F69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94C60DD-3E89-4F00-9C24-549E7009D8DD}"/>
              </a:ext>
            </a:extLst>
          </p:cNvPr>
          <p:cNvSpPr/>
          <p:nvPr/>
        </p:nvSpPr>
        <p:spPr>
          <a:xfrm rot="10247379">
            <a:off x="3872753" y="3612776"/>
            <a:ext cx="914400" cy="7351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8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1F12-7568-4944-A7C3-65586022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7FBC-B197-49D4-AEE7-844BB5566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684FC-F34D-435E-A6F6-98309F8B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80B96A2-64F9-4CD9-981D-832E54354698}"/>
              </a:ext>
            </a:extLst>
          </p:cNvPr>
          <p:cNvSpPr/>
          <p:nvPr/>
        </p:nvSpPr>
        <p:spPr>
          <a:xfrm>
            <a:off x="7772400" y="4885765"/>
            <a:ext cx="708212" cy="100404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1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1091</Words>
  <Application>Microsoft Office PowerPoint</Application>
  <PresentationFormat>Widescreen</PresentationFormat>
  <Paragraphs>164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Office Theme</vt:lpstr>
      <vt:lpstr>Sprocs, Triggers, Rules, Defaults</vt:lpstr>
      <vt:lpstr>SPROCs (Stored Procedures)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Constraints (CN)</vt:lpstr>
      <vt:lpstr>Adding Parameters to SPROCs</vt:lpstr>
      <vt:lpstr>            Triggers (“fire” like a SPROC exec)</vt:lpstr>
      <vt:lpstr>Triggers</vt:lpstr>
      <vt:lpstr>PowerPoint Presentation</vt:lpstr>
      <vt:lpstr>PowerPoint Presentation</vt:lpstr>
      <vt:lpstr>PowerPoint Presentation</vt:lpstr>
      <vt:lpstr>Let’s try it out (server level trigger – create database)</vt:lpstr>
      <vt:lpstr>PowerPoint Presentation</vt:lpstr>
      <vt:lpstr>Now try database level Trigger (create table)</vt:lpstr>
      <vt:lpstr>PowerPoint Presentation</vt:lpstr>
      <vt:lpstr>Triggers lessons</vt:lpstr>
      <vt:lpstr>Table Level (DML) Trigger: Using “Instead of” to Prevent a Delete Operation </vt:lpstr>
      <vt:lpstr>Rules and Defaults, versus constraints</vt:lpstr>
      <vt:lpstr>What are Rules?</vt:lpstr>
      <vt:lpstr>Rules and Defaults, versus SPROCs</vt:lpstr>
      <vt:lpstr>Rule example for you to try out</vt:lpstr>
      <vt:lpstr>Rules versus Checks (CK)</vt:lpstr>
      <vt:lpstr>The lesson to know about Rules</vt:lpstr>
      <vt:lpstr>Defaults versus Rules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9</dc:title>
  <dc:creator>Harvey Hyman</dc:creator>
  <cp:lastModifiedBy>Harvey Hyman</cp:lastModifiedBy>
  <cp:revision>49</cp:revision>
  <dcterms:created xsi:type="dcterms:W3CDTF">2018-10-06T16:09:54Z</dcterms:created>
  <dcterms:modified xsi:type="dcterms:W3CDTF">2019-04-03T02:03:57Z</dcterms:modified>
</cp:coreProperties>
</file>